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91" r:id="rId3"/>
    <p:sldId id="275" r:id="rId4"/>
    <p:sldId id="257" r:id="rId5"/>
    <p:sldId id="289" r:id="rId6"/>
    <p:sldId id="287" r:id="rId7"/>
    <p:sldId id="288" r:id="rId8"/>
    <p:sldId id="259" r:id="rId9"/>
    <p:sldId id="285" r:id="rId10"/>
    <p:sldId id="286" r:id="rId11"/>
    <p:sldId id="263" r:id="rId12"/>
    <p:sldId id="269" r:id="rId13"/>
  </p:sldIdLst>
  <p:sldSz cx="9144000" cy="5143500" type="screen16x9"/>
  <p:notesSz cx="6858000" cy="9144000"/>
  <p:embeddedFontLst>
    <p:embeddedFont>
      <p:font typeface="Baloo" panose="03080902040302020200" pitchFamily="66" charset="77"/>
      <p:regular r:id="rId15"/>
    </p:embeddedFont>
    <p:embeddedFont>
      <p:font typeface="Inria Sans Light" pitchFamily="2" charset="77"/>
      <p:regular r:id="rId16"/>
      <p:bold r:id="rId17"/>
      <p:italic r:id="rId18"/>
      <p:boldItalic r:id="rId19"/>
    </p:embeddedFont>
    <p:embeddedFont>
      <p:font typeface="Inria Serif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5290EF-D244-469E-B401-3086CEF80B4D}">
  <a:tblStyle styleId="{B25290EF-D244-469E-B401-3086CEF80B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2"/>
    <p:restoredTop sz="94641"/>
  </p:normalViewPr>
  <p:slideViewPr>
    <p:cSldViewPr snapToGrid="0" snapToObjects="1">
      <p:cViewPr varScale="1">
        <p:scale>
          <a:sx n="177" d="100"/>
          <a:sy n="177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0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37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12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2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756525"/>
            <a:ext cx="7433400" cy="163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50000">
              <a:schemeClr val="accen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2004250"/>
            <a:ext cx="7433400" cy="64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2748052"/>
            <a:ext cx="7433400" cy="3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3473100" cy="2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◺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◺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15599" y="1506350"/>
            <a:ext cx="3473100" cy="27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◺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◺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For light background colors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For medium background colors">
  <p:cSld name="BLANK_1">
    <p:bg>
      <p:bgPr>
        <a:gradFill>
          <a:gsLst>
            <a:gs pos="0">
              <a:schemeClr val="accent3"/>
            </a:gs>
            <a:gs pos="50000">
              <a:schemeClr val="accen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For dark background colors">
  <p:cSld name="BLANK_1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1"/>
            </a:gs>
          </a:gsLst>
          <a:lin ang="13500032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2"/>
            </a:gs>
            <a:gs pos="100000">
              <a:schemeClr val="accent3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2246778" y="102654"/>
            <a:ext cx="3780311" cy="163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Pitbull Pic</a:t>
            </a:r>
            <a:endParaRPr u="sng" dirty="0"/>
          </a:p>
        </p:txBody>
      </p:sp>
      <p:sp>
        <p:nvSpPr>
          <p:cNvPr id="5" name="Google Shape;96;p18">
            <a:extLst>
              <a:ext uri="{FF2B5EF4-FFF2-40B4-BE49-F238E27FC236}">
                <a16:creationId xmlns:a16="http://schemas.microsoft.com/office/drawing/2014/main" id="{4F7967F8-5722-8C43-BEED-851CCC2545C1}"/>
              </a:ext>
            </a:extLst>
          </p:cNvPr>
          <p:cNvSpPr txBox="1">
            <a:spLocks/>
          </p:cNvSpPr>
          <p:nvPr/>
        </p:nvSpPr>
        <p:spPr>
          <a:xfrm>
            <a:off x="4136933" y="1284225"/>
            <a:ext cx="341034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r>
              <a:rPr lang="en-US" sz="3200" dirty="0"/>
              <a:t>P</a:t>
            </a:r>
            <a:r>
              <a:rPr lang="en-US" sz="1800" b="0" dirty="0"/>
              <a:t>ython</a:t>
            </a:r>
            <a:r>
              <a:rPr lang="en-US" sz="3200" dirty="0"/>
              <a:t> I</a:t>
            </a:r>
            <a:r>
              <a:rPr lang="en-US" sz="1800" b="0" dirty="0"/>
              <a:t>mage</a:t>
            </a:r>
            <a:r>
              <a:rPr lang="en-US" sz="3200" dirty="0"/>
              <a:t> C</a:t>
            </a:r>
            <a:r>
              <a:rPr lang="en-US" sz="1800" b="0" dirty="0"/>
              <a:t>lassification</a:t>
            </a:r>
            <a:endParaRPr lang="en-US" sz="3200" b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7A8486C-8AB0-C946-97A5-AC62730CF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9" b="98981" l="10000" r="97778">
                        <a14:foregroundMark x1="90000" y1="27685" x2="91389" y2="29259"/>
                        <a14:foregroundMark x1="94167" y1="31574" x2="97778" y2="42222"/>
                        <a14:foregroundMark x1="95463" y1="33426" x2="96111" y2="33426"/>
                        <a14:foregroundMark x1="18333" y1="17593" x2="21759" y2="8611"/>
                        <a14:foregroundMark x1="21759" y1="8611" x2="26389" y2="5370"/>
                        <a14:foregroundMark x1="13704" y1="76852" x2="10000" y2="98611"/>
                        <a14:foregroundMark x1="22593" y1="97870" x2="45926" y2="98241"/>
                        <a14:foregroundMark x1="45926" y1="98241" x2="49074" y2="98056"/>
                        <a14:foregroundMark x1="53981" y1="99074" x2="57870" y2="98519"/>
                        <a14:foregroundMark x1="19074" y1="96574" x2="23426" y2="93796"/>
                        <a14:foregroundMark x1="84352" y1="97685" x2="88981" y2="95370"/>
                        <a14:foregroundMark x1="29444" y1="12222" x2="34259" y2="6667"/>
                        <a14:foregroundMark x1="15093" y1="3519" x2="16574" y2="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5" y="257175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6;p18">
            <a:extLst>
              <a:ext uri="{FF2B5EF4-FFF2-40B4-BE49-F238E27FC236}">
                <a16:creationId xmlns:a16="http://schemas.microsoft.com/office/drawing/2014/main" id="{1894F32B-4A30-234F-A32C-2156401648E5}"/>
              </a:ext>
            </a:extLst>
          </p:cNvPr>
          <p:cNvSpPr txBox="1">
            <a:spLocks/>
          </p:cNvSpPr>
          <p:nvPr/>
        </p:nvSpPr>
        <p:spPr>
          <a:xfrm>
            <a:off x="6960972" y="3960000"/>
            <a:ext cx="1872927" cy="9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Inria Serif"/>
              <a:buNone/>
              <a:defRPr sz="60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algn="ctr"/>
            <a:r>
              <a:rPr lang="en-US" sz="2000" b="0" dirty="0">
                <a:solidFill>
                  <a:schemeClr val="bg1">
                    <a:lumMod val="50000"/>
                  </a:schemeClr>
                </a:solidFill>
              </a:rPr>
              <a:t>Jenny James</a:t>
            </a:r>
          </a:p>
          <a:p>
            <a:pPr algn="ctr"/>
            <a:r>
              <a:rPr lang="en-US" sz="2000" b="0" dirty="0">
                <a:solidFill>
                  <a:schemeClr val="bg1">
                    <a:lumMod val="50000"/>
                  </a:schemeClr>
                </a:solidFill>
              </a:rPr>
              <a:t>Data Scientist</a:t>
            </a:r>
          </a:p>
          <a:p>
            <a:pPr algn="ctr"/>
            <a:r>
              <a:rPr lang="en-US" sz="2000" b="0" dirty="0">
                <a:solidFill>
                  <a:schemeClr val="bg1">
                    <a:lumMod val="50000"/>
                  </a:schemeClr>
                </a:solidFill>
              </a:rPr>
              <a:t>10.12.2020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322562" y="167499"/>
            <a:ext cx="7358398" cy="69919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Conclusions and Future Work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37720" y="1130642"/>
            <a:ext cx="8793157" cy="3488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 will keep adding photos to my model.</a:t>
            </a:r>
          </a:p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 would like to expand my project to more breeds.</a:t>
            </a:r>
          </a:p>
          <a:p>
            <a:pPr marL="342900" lvl="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Image Labeling: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Roboflow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only offered that feature to the object detection datasets so I would like to figure out another way to use image labeling for my classification problem.</a:t>
            </a:r>
          </a:p>
          <a:p>
            <a:pPr marL="342900" lvl="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 would like to create an app with flask to upload photos and see results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6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4705698" y="1808177"/>
            <a:ext cx="4709959" cy="28654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1">
                    <a:lumMod val="50000"/>
                  </a:schemeClr>
                </a:solidFill>
              </a:rPr>
              <a:t>End</a:t>
            </a:r>
            <a:endParaRPr sz="16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Picture 2" descr="Pitbull | Know Your Meme">
            <a:extLst>
              <a:ext uri="{FF2B5EF4-FFF2-40B4-BE49-F238E27FC236}">
                <a16:creationId xmlns:a16="http://schemas.microsoft.com/office/drawing/2014/main" id="{AD36FA5B-6650-F343-BE8A-15612772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1" b="96889" l="10000" r="90000">
                        <a14:foregroundMark x1="34250" y1="8889" x2="45250" y2="6222"/>
                        <a14:foregroundMark x1="45250" y1="6222" x2="45625" y2="6444"/>
                        <a14:foregroundMark x1="40875" y1="3556" x2="45875" y2="3556"/>
                        <a14:foregroundMark x1="61250" y1="77778" x2="68000" y2="83111"/>
                        <a14:foregroundMark x1="68000" y1="83111" x2="74125" y2="80889"/>
                        <a14:foregroundMark x1="74125" y1="80889" x2="79750" y2="73778"/>
                        <a14:foregroundMark x1="62625" y1="93778" x2="69750" y2="96444"/>
                        <a14:foregroundMark x1="69750" y1="96444" x2="81250" y2="92444"/>
                        <a14:foregroundMark x1="81250" y1="92444" x2="85375" y2="88222"/>
                        <a14:foregroundMark x1="87500" y1="97111" x2="75625" y2="97111"/>
                        <a14:foregroundMark x1="21375" y1="96889" x2="36250" y2="86444"/>
                        <a14:foregroundMark x1="47375" y1="81111" x2="52875" y2="80000"/>
                        <a14:foregroundMark x1="52875" y1="80000" x2="52875" y2="80000"/>
                        <a14:foregroundMark x1="64750" y1="63111" x2="68875" y2="69778"/>
                        <a14:foregroundMark x1="68875" y1="69778" x2="68875" y2="69778"/>
                        <a14:foregroundMark x1="59875" y1="53333" x2="61000" y2="54000"/>
                        <a14:foregroundMark x1="48250" y1="1778" x2="48250" y2="1778"/>
                        <a14:foregroundMark x1="48625" y1="2444" x2="48625" y2="2444"/>
                        <a14:foregroundMark x1="48750" y1="1778" x2="48750" y2="1778"/>
                        <a14:foregroundMark x1="48875" y1="1556" x2="48875" y2="1556"/>
                        <a14:foregroundMark x1="48125" y1="1556" x2="48125" y2="1556"/>
                        <a14:foregroundMark x1="48375" y1="1778" x2="48375" y2="1778"/>
                        <a14:foregroundMark x1="48375" y1="1556" x2="48375" y2="1556"/>
                        <a14:foregroundMark x1="49375" y1="2444" x2="49375" y2="2444"/>
                        <a14:foregroundMark x1="48500" y1="1111" x2="48500" y2="1111"/>
                        <a14:foregroundMark x1="48500" y1="1556" x2="48500" y2="1556"/>
                        <a14:foregroundMark x1="49625" y1="2667" x2="49625" y2="2667"/>
                        <a14:foregroundMark x1="49375" y1="1556" x2="49375" y2="1556"/>
                        <a14:foregroundMark x1="48500" y1="1333" x2="48500" y2="1333"/>
                        <a14:foregroundMark x1="48625" y1="1556" x2="48625" y2="1556"/>
                        <a14:foregroundMark x1="48375" y1="1556" x2="48375" y2="1556"/>
                        <a14:foregroundMark x1="48000" y1="1556" x2="48500" y2="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87" y="1913642"/>
            <a:ext cx="5809007" cy="326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3;p20">
            <a:extLst>
              <a:ext uri="{FF2B5EF4-FFF2-40B4-BE49-F238E27FC236}">
                <a16:creationId xmlns:a16="http://schemas.microsoft.com/office/drawing/2014/main" id="{D680F878-6D09-AE4A-9880-83D443C97204}"/>
              </a:ext>
            </a:extLst>
          </p:cNvPr>
          <p:cNvSpPr txBox="1">
            <a:spLocks/>
          </p:cNvSpPr>
          <p:nvPr/>
        </p:nvSpPr>
        <p:spPr>
          <a:xfrm>
            <a:off x="403187" y="1310326"/>
            <a:ext cx="5215188" cy="719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12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25" name="Google Shape;228;p28">
            <a:extLst>
              <a:ext uri="{FF2B5EF4-FFF2-40B4-BE49-F238E27FC236}">
                <a16:creationId xmlns:a16="http://schemas.microsoft.com/office/drawing/2014/main" id="{C56DDC3E-07C8-524B-AA57-87BAB133E8E4}"/>
              </a:ext>
            </a:extLst>
          </p:cNvPr>
          <p:cNvSpPr txBox="1">
            <a:spLocks/>
          </p:cNvSpPr>
          <p:nvPr/>
        </p:nvSpPr>
        <p:spPr>
          <a:xfrm>
            <a:off x="261257" y="144771"/>
            <a:ext cx="1132526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b="1" dirty="0">
                <a:solidFill>
                  <a:schemeClr val="bg1"/>
                </a:solidFill>
              </a:rPr>
              <a:t>Sources:</a:t>
            </a:r>
          </a:p>
        </p:txBody>
      </p:sp>
      <p:sp>
        <p:nvSpPr>
          <p:cNvPr id="26" name="Google Shape;228;p28">
            <a:extLst>
              <a:ext uri="{FF2B5EF4-FFF2-40B4-BE49-F238E27FC236}">
                <a16:creationId xmlns:a16="http://schemas.microsoft.com/office/drawing/2014/main" id="{264E05BB-C32C-4745-BD14-1B080A338B5D}"/>
              </a:ext>
            </a:extLst>
          </p:cNvPr>
          <p:cNvSpPr txBox="1">
            <a:spLocks/>
          </p:cNvSpPr>
          <p:nvPr/>
        </p:nvSpPr>
        <p:spPr>
          <a:xfrm>
            <a:off x="261257" y="2039597"/>
            <a:ext cx="1068914" cy="3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1800" u="sng" dirty="0">
                <a:solidFill>
                  <a:schemeClr val="bg1"/>
                </a:solidFill>
              </a:rPr>
              <a:t>Graphics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D812F8-2437-FC48-B0DF-C85F5D686865}"/>
              </a:ext>
            </a:extLst>
          </p:cNvPr>
          <p:cNvSpPr/>
          <p:nvPr/>
        </p:nvSpPr>
        <p:spPr>
          <a:xfrm>
            <a:off x="261257" y="2427166"/>
            <a:ext cx="3679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www.pinterest.es</a:t>
            </a:r>
            <a:r>
              <a:rPr lang="en-US" sz="1200" dirty="0">
                <a:solidFill>
                  <a:schemeClr val="bg1"/>
                </a:solidFill>
              </a:rPr>
              <a:t>/pin/634866878691479349/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D07DD-DACB-7048-87B5-4A449CB20BE6}"/>
              </a:ext>
            </a:extLst>
          </p:cNvPr>
          <p:cNvSpPr/>
          <p:nvPr/>
        </p:nvSpPr>
        <p:spPr>
          <a:xfrm>
            <a:off x="261257" y="267037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twitter.com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artistonwheels</a:t>
            </a:r>
            <a:r>
              <a:rPr lang="en-US" sz="1200" dirty="0">
                <a:solidFill>
                  <a:schemeClr val="bg1"/>
                </a:solidFill>
              </a:rPr>
              <a:t>/status/1233066976399855622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A835C6-6973-E245-A812-0C984DA84373}"/>
              </a:ext>
            </a:extLst>
          </p:cNvPr>
          <p:cNvSpPr/>
          <p:nvPr/>
        </p:nvSpPr>
        <p:spPr>
          <a:xfrm>
            <a:off x="261257" y="596586"/>
            <a:ext cx="48093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Stanford Dogs Dataset: http://</a:t>
            </a:r>
            <a:r>
              <a:rPr lang="en-US" sz="1100" dirty="0" err="1">
                <a:solidFill>
                  <a:schemeClr val="bg1"/>
                </a:solidFill>
              </a:rPr>
              <a:t>vision.stanford.edu</a:t>
            </a:r>
            <a:r>
              <a:rPr lang="en-US" sz="1100" dirty="0">
                <a:solidFill>
                  <a:schemeClr val="bg1"/>
                </a:solidFill>
              </a:rPr>
              <a:t>/aditya86/</a:t>
            </a:r>
            <a:r>
              <a:rPr lang="en-US" sz="1100" dirty="0" err="1">
                <a:solidFill>
                  <a:schemeClr val="bg1"/>
                </a:solidFill>
              </a:rPr>
              <a:t>ImageNetDogs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02B64-18E7-D44D-A1CC-DC703BBCE01A}"/>
              </a:ext>
            </a:extLst>
          </p:cNvPr>
          <p:cNvSpPr/>
          <p:nvPr/>
        </p:nvSpPr>
        <p:spPr>
          <a:xfrm>
            <a:off x="261257" y="866247"/>
            <a:ext cx="3640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github.com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aschleg</a:t>
            </a:r>
            <a:r>
              <a:rPr lang="en-US" sz="1100" dirty="0">
                <a:solidFill>
                  <a:schemeClr val="bg1"/>
                </a:solidFill>
              </a:rPr>
              <a:t>/</a:t>
            </a:r>
            <a:r>
              <a:rPr lang="en-US" sz="1100" dirty="0" err="1">
                <a:solidFill>
                  <a:schemeClr val="bg1"/>
                </a:solidFill>
              </a:rPr>
              <a:t>petpy</a:t>
            </a:r>
            <a:r>
              <a:rPr lang="en-US" sz="1100" dirty="0">
                <a:solidFill>
                  <a:schemeClr val="bg1"/>
                </a:solidFill>
              </a:rPr>
              <a:t>/tree/master/notebooks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AEBF61-FD53-2B4D-98C9-6A8C1172F716}"/>
              </a:ext>
            </a:extLst>
          </p:cNvPr>
          <p:cNvSpPr/>
          <p:nvPr/>
        </p:nvSpPr>
        <p:spPr>
          <a:xfrm>
            <a:off x="261257" y="2937783"/>
            <a:ext cx="35141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www.pinterest.com</a:t>
            </a:r>
            <a:r>
              <a:rPr lang="en-US" sz="1100" dirty="0">
                <a:solidFill>
                  <a:schemeClr val="bg1"/>
                </a:solidFill>
              </a:rPr>
              <a:t>/pin/296182112969223721/</a:t>
            </a:r>
          </a:p>
        </p:txBody>
      </p:sp>
      <p:pic>
        <p:nvPicPr>
          <p:cNvPr id="33" name="Picture 2" descr="American Pitbull Terrier Natural Ears">
            <a:extLst>
              <a:ext uri="{FF2B5EF4-FFF2-40B4-BE49-F238E27FC236}">
                <a16:creationId xmlns:a16="http://schemas.microsoft.com/office/drawing/2014/main" id="{EA258989-90AE-C747-9870-1A5F69F2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46" b="94595" l="9752" r="89894">
                        <a14:foregroundMark x1="39184" y1="9122" x2="42021" y2="8446"/>
                        <a14:foregroundMark x1="50177" y1="59797" x2="49291" y2="51689"/>
                        <a14:foregroundMark x1="48582" y1="75676" x2="51418" y2="69257"/>
                        <a14:foregroundMark x1="40071" y1="91216" x2="40071" y2="91216"/>
                        <a14:foregroundMark x1="54787" y1="92905" x2="56028" y2="93243"/>
                        <a14:foregroundMark x1="42376" y1="94257" x2="43617" y2="94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15" r="33622"/>
          <a:stretch/>
        </p:blipFill>
        <p:spPr bwMode="auto">
          <a:xfrm>
            <a:off x="6714762" y="2041911"/>
            <a:ext cx="2107096" cy="33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9E4DA53-8226-F04E-9B8D-7B4E76EB5475}"/>
              </a:ext>
            </a:extLst>
          </p:cNvPr>
          <p:cNvSpPr/>
          <p:nvPr/>
        </p:nvSpPr>
        <p:spPr>
          <a:xfrm>
            <a:off x="261257" y="3201139"/>
            <a:ext cx="35141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www.pinterest.com</a:t>
            </a:r>
            <a:r>
              <a:rPr lang="en-US" sz="1100" dirty="0">
                <a:solidFill>
                  <a:schemeClr val="bg1"/>
                </a:solidFill>
              </a:rPr>
              <a:t>/pin/781304235331306713/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D2889D-DFA7-9248-A3CA-4DCB992821CC}"/>
              </a:ext>
            </a:extLst>
          </p:cNvPr>
          <p:cNvSpPr/>
          <p:nvPr/>
        </p:nvSpPr>
        <p:spPr>
          <a:xfrm>
            <a:off x="261257" y="3469743"/>
            <a:ext cx="35141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www.pinterest.com</a:t>
            </a:r>
            <a:r>
              <a:rPr lang="en-US" sz="1100" dirty="0">
                <a:solidFill>
                  <a:schemeClr val="bg1"/>
                </a:solidFill>
              </a:rPr>
              <a:t>/pin/323344448250061364/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04968-F54F-6241-901F-1F1CE3B8DEA4}"/>
              </a:ext>
            </a:extLst>
          </p:cNvPr>
          <p:cNvSpPr/>
          <p:nvPr/>
        </p:nvSpPr>
        <p:spPr>
          <a:xfrm>
            <a:off x="261257" y="3738347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knowyourmeme.com</a:t>
            </a:r>
            <a:r>
              <a:rPr lang="en-US" sz="1100" dirty="0">
                <a:solidFill>
                  <a:schemeClr val="bg1"/>
                </a:solidFill>
              </a:rPr>
              <a:t>/memes/people/</a:t>
            </a:r>
            <a:r>
              <a:rPr lang="en-US" sz="1100" dirty="0" err="1">
                <a:solidFill>
                  <a:schemeClr val="bg1"/>
                </a:solidFill>
              </a:rPr>
              <a:t>pitbull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4294967295"/>
          </p:nvPr>
        </p:nvSpPr>
        <p:spPr>
          <a:xfrm>
            <a:off x="311084" y="161320"/>
            <a:ext cx="3765550" cy="5540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>
                    <a:lumMod val="75000"/>
                  </a:schemeClr>
                </a:solidFill>
              </a:rPr>
              <a:t>Agenda</a:t>
            </a:r>
            <a:endParaRPr sz="3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Google Shape;96;p18">
            <a:extLst>
              <a:ext uri="{FF2B5EF4-FFF2-40B4-BE49-F238E27FC236}">
                <a16:creationId xmlns:a16="http://schemas.microsoft.com/office/drawing/2014/main" id="{38A6A83F-A636-404C-8089-EF7431CD71D0}"/>
              </a:ext>
            </a:extLst>
          </p:cNvPr>
          <p:cNvSpPr txBox="1">
            <a:spLocks/>
          </p:cNvSpPr>
          <p:nvPr/>
        </p:nvSpPr>
        <p:spPr>
          <a:xfrm>
            <a:off x="1466185" y="802441"/>
            <a:ext cx="6211630" cy="387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Problem Statement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Data Acquisition 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 EDA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 Data Augmentation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Modeling and Results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 Conclusions and Future Work</a:t>
            </a:r>
          </a:p>
        </p:txBody>
      </p:sp>
      <p:pic>
        <p:nvPicPr>
          <p:cNvPr id="8" name="Picture 2" descr="Pin on dog cartoons">
            <a:extLst>
              <a:ext uri="{FF2B5EF4-FFF2-40B4-BE49-F238E27FC236}">
                <a16:creationId xmlns:a16="http://schemas.microsoft.com/office/drawing/2014/main" id="{23944325-1BA6-4647-82D9-EA32247B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3833" l="10000" r="90000">
                        <a14:foregroundMark x1="65833" y1="9833" x2="71167" y2="9000"/>
                        <a14:foregroundMark x1="68667" y1="6333" x2="69833" y2="6167"/>
                        <a14:foregroundMark x1="70000" y1="6000" x2="70000" y2="6000"/>
                        <a14:foregroundMark x1="37500" y1="65167" x2="38667" y2="84667"/>
                        <a14:foregroundMark x1="38667" y1="84667" x2="41000" y2="89667"/>
                        <a14:foregroundMark x1="39500" y1="93833" x2="41167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18" y="3659307"/>
            <a:ext cx="1580366" cy="158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5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287;p32">
            <a:extLst>
              <a:ext uri="{FF2B5EF4-FFF2-40B4-BE49-F238E27FC236}">
                <a16:creationId xmlns:a16="http://schemas.microsoft.com/office/drawing/2014/main" id="{D44752E3-6027-A34B-991D-C81D6833B02A}"/>
              </a:ext>
            </a:extLst>
          </p:cNvPr>
          <p:cNvSpPr txBox="1">
            <a:spLocks/>
          </p:cNvSpPr>
          <p:nvPr/>
        </p:nvSpPr>
        <p:spPr>
          <a:xfrm>
            <a:off x="0" y="855915"/>
            <a:ext cx="9144000" cy="2028690"/>
          </a:xfrm>
          <a:prstGeom prst="rect">
            <a:avLst/>
          </a:prstGeom>
          <a:noFill/>
          <a:ln w="38100">
            <a:solidFill>
              <a:schemeClr val="accent2">
                <a:lumMod val="10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Inria Serif"/>
                <a:ea typeface="Inria Serif"/>
                <a:cs typeface="Inria Serif"/>
                <a:sym typeface="Inria Serif"/>
              </a:rPr>
              <a:t>My goal is to use a Convolutional Neural Network (CNN) to create a model that’s able to distinguish between images of pit bulls and images of other breeds of dogs.</a:t>
            </a:r>
          </a:p>
        </p:txBody>
      </p:sp>
      <p:pic>
        <p:nvPicPr>
          <p:cNvPr id="5" name="Picture 2" descr="Cute french bulldog puppy paws up over wall Vector | Premium Download">
            <a:extLst>
              <a:ext uri="{FF2B5EF4-FFF2-40B4-BE49-F238E27FC236}">
                <a16:creationId xmlns:a16="http://schemas.microsoft.com/office/drawing/2014/main" id="{A2C0F2DF-DC99-A645-B26E-EEE1D8B6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23" y1="70745" x2="24823" y2="70745"/>
                        <a14:foregroundMark x1="29787" y1="68972" x2="22518" y2="69149"/>
                        <a14:foregroundMark x1="40426" y1="61525" x2="54433" y2="60284"/>
                        <a14:foregroundMark x1="38298" y1="45745" x2="51596" y2="44681"/>
                        <a14:foregroundMark x1="51596" y1="44681" x2="59043" y2="44681"/>
                        <a14:foregroundMark x1="30319" y1="29433" x2="31738" y2="47872"/>
                        <a14:foregroundMark x1="69149" y1="31028" x2="64362" y2="37943"/>
                        <a14:foregroundMark x1="60106" y1="69504" x2="65426" y2="65426"/>
                        <a14:foregroundMark x1="70035" y1="69504" x2="78546" y2="69681"/>
                        <a14:foregroundMark x1="32979" y1="63121" x2="37057" y2="67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80" y="-169682"/>
            <a:ext cx="1432874" cy="14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51984" y="573361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</a:t>
            </a:r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444958" y="3659785"/>
            <a:ext cx="8444038" cy="15562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Stanford Dogs Dataset: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royalty free dataset containing 20,580 images from 120 breeds of dogs from all over the world</a:t>
            </a:r>
            <a:r>
              <a:rPr lang="en-US" sz="1800" dirty="0"/>
              <a:t>.</a:t>
            </a:r>
            <a:r>
              <a:rPr lang="en-US" sz="1600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*I used the Staffordshire Bull Terrier and the American Staffordshire Terrier since they are classified as Pit Bulls in  the united states.  </a:t>
            </a:r>
            <a:endParaRPr sz="105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44958" y="1141893"/>
            <a:ext cx="3367340" cy="2110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Petpy</a:t>
            </a:r>
            <a:r>
              <a:rPr lang="en-US" sz="1600" b="1" dirty="0"/>
              <a:t> – Petfinder API: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Using the </a:t>
            </a:r>
            <a:r>
              <a:rPr lang="en-US" sz="1600" dirty="0" err="1"/>
              <a:t>petfinder</a:t>
            </a:r>
            <a:r>
              <a:rPr lang="en-US" sz="1600" dirty="0"/>
              <a:t> API I was able to scrape 20,000 images of dogs from the </a:t>
            </a:r>
            <a:r>
              <a:rPr lang="en-US" sz="1600" dirty="0" err="1"/>
              <a:t>petfinder</a:t>
            </a:r>
            <a:r>
              <a:rPr lang="en-US" sz="1600" dirty="0"/>
              <a:t> website</a:t>
            </a:r>
            <a:r>
              <a:rPr lang="en-US" sz="14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 did two scrapes: a 500 mile radius around Brady, TX and a 500 mile radius around Nashville, TN</a:t>
            </a:r>
            <a:endParaRPr sz="14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40CC8F-C022-3247-B86C-3A31A24EE8A5}"/>
              </a:ext>
            </a:extLst>
          </p:cNvPr>
          <p:cNvGrpSpPr>
            <a:grpSpLocks noChangeAspect="1"/>
          </p:cNvGrpSpPr>
          <p:nvPr/>
        </p:nvGrpSpPr>
        <p:grpSpPr>
          <a:xfrm>
            <a:off x="4005271" y="76249"/>
            <a:ext cx="4947813" cy="3489125"/>
            <a:chOff x="76673" y="0"/>
            <a:chExt cx="7293829" cy="51435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42D0B8-FF8E-CD46-9C5C-3DBF7A0F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3" y="0"/>
              <a:ext cx="7293829" cy="51435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E54908-AD6C-1C4B-9BB4-9CC70F1CA832}"/>
                </a:ext>
              </a:extLst>
            </p:cNvPr>
            <p:cNvSpPr/>
            <p:nvPr/>
          </p:nvSpPr>
          <p:spPr>
            <a:xfrm>
              <a:off x="4000923" y="1710098"/>
              <a:ext cx="2084832" cy="2084832"/>
            </a:xfrm>
            <a:prstGeom prst="ellipse">
              <a:avLst/>
            </a:prstGeom>
            <a:solidFill>
              <a:srgbClr val="00B050">
                <a:alpha val="4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909D8B-DC62-6849-A4EA-76671BBB9ADA}"/>
                </a:ext>
              </a:extLst>
            </p:cNvPr>
            <p:cNvSpPr/>
            <p:nvPr/>
          </p:nvSpPr>
          <p:spPr>
            <a:xfrm>
              <a:off x="4954265" y="2717231"/>
              <a:ext cx="169682" cy="17911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94CE6533-5107-F741-A762-E9B819B7955E}"/>
              </a:ext>
            </a:extLst>
          </p:cNvPr>
          <p:cNvSpPr txBox="1">
            <a:spLocks/>
          </p:cNvSpPr>
          <p:nvPr/>
        </p:nvSpPr>
        <p:spPr>
          <a:xfrm>
            <a:off x="384528" y="430098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EDA                                        The Hard Part</a:t>
            </a: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EC388C67-B558-8C4D-B32F-A084BAA8EA59}"/>
              </a:ext>
            </a:extLst>
          </p:cNvPr>
          <p:cNvSpPr txBox="1">
            <a:spLocks/>
          </p:cNvSpPr>
          <p:nvPr/>
        </p:nvSpPr>
        <p:spPr>
          <a:xfrm>
            <a:off x="5006700" y="1004167"/>
            <a:ext cx="3473100" cy="174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◺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◺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1800" dirty="0">
                <a:solidFill>
                  <a:schemeClr val="bg1"/>
                </a:solidFill>
              </a:rPr>
              <a:t>Before data augmentation or modeling I manually cropped the images so that they were headshots with only slight angles to either side.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Google Shape;68;p14">
            <a:extLst>
              <a:ext uri="{FF2B5EF4-FFF2-40B4-BE49-F238E27FC236}">
                <a16:creationId xmlns:a16="http://schemas.microsoft.com/office/drawing/2014/main" id="{397DADDE-F720-4B44-B4A8-3DB2631DA652}"/>
              </a:ext>
            </a:extLst>
          </p:cNvPr>
          <p:cNvSpPr txBox="1">
            <a:spLocks/>
          </p:cNvSpPr>
          <p:nvPr/>
        </p:nvSpPr>
        <p:spPr>
          <a:xfrm>
            <a:off x="545258" y="1004167"/>
            <a:ext cx="3555970" cy="21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◺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◺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●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 Light"/>
              <a:buChar char="○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 Light"/>
              <a:buChar char="■"/>
              <a:defRPr sz="20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</a:rPr>
              <a:t>For the </a:t>
            </a:r>
            <a:r>
              <a:rPr lang="en-US" sz="1800" dirty="0" err="1">
                <a:solidFill>
                  <a:schemeClr val="bg1"/>
                </a:solidFill>
              </a:rPr>
              <a:t>petfinder</a:t>
            </a:r>
            <a:r>
              <a:rPr lang="en-US" sz="1800" dirty="0">
                <a:solidFill>
                  <a:schemeClr val="bg1"/>
                </a:solidFill>
              </a:rPr>
              <a:t> images, I cleaned the dataset and kept the largest size image for each dog and downloaded them so that there was a directory for each breed.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</a:rPr>
              <a:t>I was able to directly download the images from the Stanford dataset.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AD2A45-FFD8-C04A-BA4B-CD70878C2AE4}"/>
              </a:ext>
            </a:extLst>
          </p:cNvPr>
          <p:cNvGrpSpPr/>
          <p:nvPr/>
        </p:nvGrpSpPr>
        <p:grpSpPr>
          <a:xfrm>
            <a:off x="5006700" y="3016577"/>
            <a:ext cx="2619585" cy="1951349"/>
            <a:chOff x="5006700" y="3016577"/>
            <a:chExt cx="2619585" cy="1951349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2DD0A4B-E04C-B445-B39F-DBA13C296A8A}"/>
                </a:ext>
              </a:extLst>
            </p:cNvPr>
            <p:cNvSpPr/>
            <p:nvPr/>
          </p:nvSpPr>
          <p:spPr>
            <a:xfrm>
              <a:off x="5006700" y="3016577"/>
              <a:ext cx="2563024" cy="195134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104;p19">
              <a:extLst>
                <a:ext uri="{FF2B5EF4-FFF2-40B4-BE49-F238E27FC236}">
                  <a16:creationId xmlns:a16="http://schemas.microsoft.com/office/drawing/2014/main" id="{843B0F2F-9A45-FD48-95FC-CC6697F5A86F}"/>
                </a:ext>
              </a:extLst>
            </p:cNvPr>
            <p:cNvSpPr txBox="1">
              <a:spLocks/>
            </p:cNvSpPr>
            <p:nvPr/>
          </p:nvSpPr>
          <p:spPr>
            <a:xfrm>
              <a:off x="5137608" y="3121991"/>
              <a:ext cx="2488677" cy="1748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Inria Sans Light"/>
                <a:buChar char="◺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Inria Sans Light"/>
                <a:buChar char="◺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Inria Sans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ria Sans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ria Sans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ria Sans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ria Sans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ria Sans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dk1"/>
                </a:buClr>
                <a:buSzPts val="2400"/>
                <a:buFont typeface="Inria Sans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defRPr>
              </a:lvl9pPr>
            </a:lstStyle>
            <a:p>
              <a:pPr marL="0" indent="0">
                <a:spcAft>
                  <a:spcPts val="600"/>
                </a:spcAft>
                <a:buFont typeface="Inria Sans Light"/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Total Images: 1894</a:t>
              </a:r>
            </a:p>
            <a:p>
              <a:pPr marL="0" indent="0">
                <a:spcAft>
                  <a:spcPts val="600"/>
                </a:spcAft>
                <a:buFont typeface="Inria Sans Light"/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Pit Bull Images: 907</a:t>
              </a:r>
            </a:p>
            <a:p>
              <a:pPr marL="0" indent="0">
                <a:spcAft>
                  <a:spcPts val="600"/>
                </a:spcAft>
                <a:buFont typeface="Inria Sans Light"/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Non-Pit Bull Images: 987</a:t>
              </a:r>
            </a:p>
            <a:p>
              <a:pPr marL="0" indent="0">
                <a:spcAft>
                  <a:spcPts val="600"/>
                </a:spcAft>
                <a:buFont typeface="Inria Sans Light"/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Training: 1482</a:t>
              </a:r>
            </a:p>
            <a:p>
              <a:pPr marL="0" indent="0">
                <a:spcAft>
                  <a:spcPts val="600"/>
                </a:spcAft>
                <a:buFont typeface="Inria Sans Light"/>
                <a:buNone/>
              </a:pPr>
              <a:r>
                <a:rPr lang="en-US" sz="1600" dirty="0">
                  <a:solidFill>
                    <a:schemeClr val="bg1"/>
                  </a:solidFill>
                </a:rPr>
                <a:t>Testing: 412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05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F879B-1C45-694E-9532-406EE7847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310BB-4D56-F144-902F-5B44D37B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23" y="0"/>
            <a:ext cx="1498724" cy="1280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39262-A6E7-9E41-9040-F7387F6A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3" y="0"/>
            <a:ext cx="1298986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9FC51-68A4-E945-B907-6CA4DB46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46" y="2529780"/>
            <a:ext cx="1420728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BCB26-4FFF-1C4B-9D81-819A9757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31" y="2538568"/>
            <a:ext cx="1234766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45E29-E958-7D43-9833-2085FF3FA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11" y="1259452"/>
            <a:ext cx="1223160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ACB67-B9FB-DE40-BAF9-C86892470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289" y="1293172"/>
            <a:ext cx="1755372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09925E-6C66-D741-BF40-48E79688C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87" y="2559809"/>
            <a:ext cx="1444899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6DF23-4690-624D-AE18-ED10A68E4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021" y="1257922"/>
            <a:ext cx="1394847" cy="1280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35CA1-643B-3B40-B88A-602FFE053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1922" y="0"/>
            <a:ext cx="1434366" cy="1280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B6917-23EA-7644-9B33-D6476F387E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17" y="3830137"/>
            <a:ext cx="1514127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32E50D-4344-8941-985F-44B8BBF62F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8108" y="6506"/>
            <a:ext cx="1312900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1F0E0-A9C9-1D43-8DAA-3BC9565C52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4663" y="1257922"/>
            <a:ext cx="1268380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C8B96D-CC24-9D46-9D05-C826B07DCD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3858537"/>
            <a:ext cx="1299855" cy="1280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98FDE3-6DDF-E24C-9871-1A416C9CE7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469" y="2535366"/>
            <a:ext cx="1349654" cy="1280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18C306-39F0-9D41-82CD-4E41524CC3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14" y="0"/>
            <a:ext cx="1589825" cy="1280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D2A4C0-FC29-C642-806B-1B243E8CA3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5045" y="6506"/>
            <a:ext cx="1375074" cy="1280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C2635B-4B79-D243-B34A-6DD367CA68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9265" y="1249620"/>
            <a:ext cx="1424054" cy="1280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D4F7B0-22E2-FB49-93DF-BFED024DED8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99276" y="3820305"/>
            <a:ext cx="1188356" cy="1280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C28764-BC3A-2244-A2B4-02B83EFF0E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9732" y="3843943"/>
            <a:ext cx="1294653" cy="1280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42B1B3-F3F5-C043-AAE0-2CC8474F0C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2142" y="1265913"/>
            <a:ext cx="1497816" cy="1280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EB5A57-4C66-DB45-B3F0-4999871A1E4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39958" y="2582068"/>
            <a:ext cx="1227188" cy="1280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EE28DB-A398-3340-A51E-8A950779DC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68516" y="2548676"/>
            <a:ext cx="1239326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D493C4-131A-6B46-B72B-3046F0204A5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6582" y="1259281"/>
            <a:ext cx="1371600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B408A2-A56B-A444-8C3A-0EB7BCAFF31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31834" y="3782883"/>
            <a:ext cx="1661291" cy="1371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5B9176-F6B1-2140-B1CD-B8349EA4F23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407" y="2478678"/>
            <a:ext cx="1572420" cy="137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01EA98-EAB2-D645-96ED-F72DF2B31CB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61128" y="3795648"/>
            <a:ext cx="1571542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891D50-77F4-9945-8BF4-46B61E70B44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83300" y="-8197"/>
            <a:ext cx="1383846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D2E0FB-786F-434A-AEAD-3F17667E0C41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4766" r="2979"/>
          <a:stretch/>
        </p:blipFill>
        <p:spPr>
          <a:xfrm>
            <a:off x="7971509" y="3808413"/>
            <a:ext cx="1172491" cy="13716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EDA63F3-54FB-DE48-9E0B-07A5011EC9D1}"/>
              </a:ext>
            </a:extLst>
          </p:cNvPr>
          <p:cNvSpPr/>
          <p:nvPr/>
        </p:nvSpPr>
        <p:spPr>
          <a:xfrm>
            <a:off x="1741443" y="723322"/>
            <a:ext cx="5315589" cy="1280161"/>
          </a:xfrm>
          <a:prstGeom prst="roundRect">
            <a:avLst/>
          </a:prstGeom>
          <a:noFill/>
          <a:ln w="1174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rgbClr val="FFFF00">
                    <a:alpha val="70000"/>
                  </a:srgbClr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Pit Bulls</a:t>
            </a:r>
          </a:p>
        </p:txBody>
      </p:sp>
    </p:spTree>
    <p:extLst>
      <p:ext uri="{BB962C8B-B14F-4D97-AF65-F5344CB8AC3E}">
        <p14:creationId xmlns:p14="http://schemas.microsoft.com/office/powerpoint/2010/main" val="389676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F5946-791F-A943-9AB1-92BD1C1F7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29C19-8B39-A540-A88C-12F09A75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303435" cy="1280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F3EF6B-9600-AD46-A64C-874C1AFB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83" y="0"/>
            <a:ext cx="1430631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951A0-F023-AB43-A1B6-963BAF7D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18" y="0"/>
            <a:ext cx="1148080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490E2-227A-684E-A4EA-CB8D9387C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017" y="0"/>
            <a:ext cx="144952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DB7DC-3118-B149-8A00-9E5812801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787" y="3839736"/>
            <a:ext cx="1702613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39764-140F-AA48-BDBB-2CD8622B1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583" y="-3933"/>
            <a:ext cx="1385585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CFD320-4585-7049-A977-50BCC0F93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969" y="0"/>
            <a:ext cx="1299153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B76E6-FC83-ED48-AA1E-5713BE48D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0647" y="1291590"/>
            <a:ext cx="1376001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1381F-BAD5-D245-90E1-6AD1085935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348" y="0"/>
            <a:ext cx="1449943" cy="1280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87A22B-3463-8142-84DA-453E6FE8EF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9307" y="3860388"/>
            <a:ext cx="1551094" cy="1280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F0185-7414-BA44-BA75-B35BA1C467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291590"/>
            <a:ext cx="1642749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6582D-B628-4944-A3CE-E0D421CD98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4546" y="1291590"/>
            <a:ext cx="1467994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FD6249-1BBB-AF4C-8544-A86132E46C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8275" y="1264023"/>
            <a:ext cx="1337603" cy="1280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18CDFE-77EC-B445-AAAD-3E7E2A870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3683" y="2570396"/>
            <a:ext cx="1557785" cy="1280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D59BB-4A5D-9443-B203-1C2602AF93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8981" y="3863340"/>
            <a:ext cx="1247052" cy="1280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C5EFE7-4A62-384A-B839-1337A8B147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302277"/>
            <a:ext cx="1328812" cy="1280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C5DD11-CE35-6741-B8A6-20DFE7F999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5939" y="3863340"/>
            <a:ext cx="1338820" cy="1280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401348-DB3C-3A49-838B-E4AFEE72EEE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801" t="3262" r="11896" b="2513"/>
          <a:stretch/>
        </p:blipFill>
        <p:spPr>
          <a:xfrm>
            <a:off x="8172498" y="2586508"/>
            <a:ext cx="991477" cy="1280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B47A87-FCA6-974A-A902-DBBF70154A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2696" y="3866668"/>
            <a:ext cx="922713" cy="1280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870A1A-04F3-9841-B0DF-774A117935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2412" y="2555613"/>
            <a:ext cx="1283828" cy="1280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B6317E-9063-2F4D-847B-7C8B997118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0881" y="3847203"/>
            <a:ext cx="1348684" cy="1280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C8F2C0-0680-034A-9B1E-B81AEE5510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29030" y="2563847"/>
            <a:ext cx="1390980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92AE7F-4832-1C4A-80B1-78F4056571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38389" y="2576325"/>
            <a:ext cx="1160890" cy="128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B5B40-61EB-C141-8158-F9C9D8F23AE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97007" y="1289992"/>
            <a:ext cx="1237250" cy="1280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C377CA-65AC-2941-9F79-F55120D70B9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86675" y="2570152"/>
            <a:ext cx="1149797" cy="1280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F8804-5363-2843-8363-5813B4798C0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34257" y="1285076"/>
            <a:ext cx="1288751" cy="12801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1A5586-1127-9441-94DE-7F66544A7F6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55783" y="3863340"/>
            <a:ext cx="1211580" cy="1280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AB7F45-B95A-7B41-B107-4BC98F71572D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1433" r="4757"/>
          <a:stretch/>
        </p:blipFill>
        <p:spPr>
          <a:xfrm>
            <a:off x="8269232" y="1300068"/>
            <a:ext cx="870545" cy="128016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1C66A81-BA43-2543-A33C-A329AEA70C17}"/>
              </a:ext>
            </a:extLst>
          </p:cNvPr>
          <p:cNvSpPr/>
          <p:nvPr/>
        </p:nvSpPr>
        <p:spPr>
          <a:xfrm>
            <a:off x="-23302" y="800038"/>
            <a:ext cx="9159084" cy="1280161"/>
          </a:xfrm>
          <a:prstGeom prst="roundRect">
            <a:avLst/>
          </a:prstGeom>
          <a:noFill/>
          <a:ln w="1174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rgbClr val="FFFF00">
                    <a:alpha val="70000"/>
                  </a:srgbClr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Non-Pit Bull dogs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84367-5187-3941-B751-435E3A322E4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2582701"/>
            <a:ext cx="1719882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3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184252" y="-15998"/>
            <a:ext cx="8821438" cy="5815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600" dirty="0" err="1">
                <a:solidFill>
                  <a:schemeClr val="bg1"/>
                </a:solidFill>
              </a:rPr>
              <a:t>RoboFlow</a:t>
            </a:r>
            <a:r>
              <a:rPr lang="en" sz="3600" dirty="0">
                <a:solidFill>
                  <a:schemeClr val="bg1"/>
                </a:solidFill>
              </a:rPr>
              <a:t>: </a:t>
            </a:r>
            <a:r>
              <a:rPr lang="en-US" sz="2800" dirty="0"/>
              <a:t>Data Augmentation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184252" y="737342"/>
            <a:ext cx="1384468" cy="3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dirty="0"/>
              <a:t>Grey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118E7-14E9-7945-9005-CBA48B2F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31" y="1584855"/>
            <a:ext cx="1403941" cy="348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C2D8AB-D420-1047-81EC-B31F7673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3" y="1584855"/>
            <a:ext cx="1398608" cy="3470891"/>
          </a:xfrm>
          <a:prstGeom prst="rect">
            <a:avLst/>
          </a:prstGeom>
        </p:spPr>
      </p:pic>
      <p:sp>
        <p:nvSpPr>
          <p:cNvPr id="8" name="Google Shape;85;p16">
            <a:extLst>
              <a:ext uri="{FF2B5EF4-FFF2-40B4-BE49-F238E27FC236}">
                <a16:creationId xmlns:a16="http://schemas.microsoft.com/office/drawing/2014/main" id="{4FCD4B4C-D8AF-C242-9EC7-C9C31ABB2717}"/>
              </a:ext>
            </a:extLst>
          </p:cNvPr>
          <p:cNvSpPr txBox="1">
            <a:spLocks/>
          </p:cNvSpPr>
          <p:nvPr/>
        </p:nvSpPr>
        <p:spPr>
          <a:xfrm>
            <a:off x="6273350" y="1059276"/>
            <a:ext cx="2686398" cy="162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ria Sans Light"/>
              <a:buNone/>
              <a:defRPr sz="24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Training data: 497 -&gt; 1491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C39B4-D48F-F845-935B-E418895B1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610" y="1584855"/>
            <a:ext cx="2437042" cy="3456850"/>
          </a:xfrm>
          <a:prstGeom prst="rect">
            <a:avLst/>
          </a:prstGeom>
        </p:spPr>
      </p:pic>
      <p:sp>
        <p:nvSpPr>
          <p:cNvPr id="10" name="Google Shape;85;p16">
            <a:extLst>
              <a:ext uri="{FF2B5EF4-FFF2-40B4-BE49-F238E27FC236}">
                <a16:creationId xmlns:a16="http://schemas.microsoft.com/office/drawing/2014/main" id="{F0BE1D03-9274-E345-9269-7623989CAECC}"/>
              </a:ext>
            </a:extLst>
          </p:cNvPr>
          <p:cNvSpPr txBox="1">
            <a:spLocks/>
          </p:cNvSpPr>
          <p:nvPr/>
        </p:nvSpPr>
        <p:spPr>
          <a:xfrm>
            <a:off x="5132866" y="1128367"/>
            <a:ext cx="54167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ria Sans Light"/>
              <a:buNone/>
              <a:defRPr sz="24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en-US" dirty="0"/>
              <a:t>Flip</a:t>
            </a:r>
          </a:p>
        </p:txBody>
      </p:sp>
      <p:sp>
        <p:nvSpPr>
          <p:cNvPr id="11" name="Google Shape;85;p16">
            <a:extLst>
              <a:ext uri="{FF2B5EF4-FFF2-40B4-BE49-F238E27FC236}">
                <a16:creationId xmlns:a16="http://schemas.microsoft.com/office/drawing/2014/main" id="{08DF1DBA-74FF-6F42-BB30-AA5D90E133A0}"/>
              </a:ext>
            </a:extLst>
          </p:cNvPr>
          <p:cNvSpPr txBox="1">
            <a:spLocks/>
          </p:cNvSpPr>
          <p:nvPr/>
        </p:nvSpPr>
        <p:spPr>
          <a:xfrm>
            <a:off x="2337008" y="1059276"/>
            <a:ext cx="1596246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ria Sans Light"/>
              <a:buNone/>
              <a:defRPr sz="24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en-US" dirty="0"/>
              <a:t>Brightness</a:t>
            </a:r>
          </a:p>
        </p:txBody>
      </p:sp>
      <p:sp>
        <p:nvSpPr>
          <p:cNvPr id="13" name="Google Shape;85;p16">
            <a:extLst>
              <a:ext uri="{FF2B5EF4-FFF2-40B4-BE49-F238E27FC236}">
                <a16:creationId xmlns:a16="http://schemas.microsoft.com/office/drawing/2014/main" id="{32868C52-4195-5149-B694-6DBC8930DB5C}"/>
              </a:ext>
            </a:extLst>
          </p:cNvPr>
          <p:cNvSpPr txBox="1">
            <a:spLocks/>
          </p:cNvSpPr>
          <p:nvPr/>
        </p:nvSpPr>
        <p:spPr>
          <a:xfrm>
            <a:off x="532330" y="1128542"/>
            <a:ext cx="688312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ria Sans Light"/>
              <a:buNone/>
              <a:defRPr sz="24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en-US" dirty="0"/>
              <a:t>25%</a:t>
            </a:r>
          </a:p>
        </p:txBody>
      </p:sp>
      <p:sp>
        <p:nvSpPr>
          <p:cNvPr id="14" name="Google Shape;85;p16">
            <a:extLst>
              <a:ext uri="{FF2B5EF4-FFF2-40B4-BE49-F238E27FC236}">
                <a16:creationId xmlns:a16="http://schemas.microsoft.com/office/drawing/2014/main" id="{B46ACEED-EC99-7740-AAE2-E2CE184C28FA}"/>
              </a:ext>
            </a:extLst>
          </p:cNvPr>
          <p:cNvSpPr txBox="1">
            <a:spLocks/>
          </p:cNvSpPr>
          <p:nvPr/>
        </p:nvSpPr>
        <p:spPr>
          <a:xfrm>
            <a:off x="6683086" y="3839085"/>
            <a:ext cx="2322604" cy="120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ria Sans Light"/>
              <a:buNone/>
              <a:defRPr sz="24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000"/>
              <a:buFont typeface="Inria Sans Light"/>
              <a:buNone/>
              <a:defRPr sz="3000" b="0" i="0" u="none" strike="noStrike" cap="none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spcAft>
                <a:spcPts val="600"/>
              </a:spcAft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Note: Data Augmentation should not be implemented on the testing dataset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4294967295"/>
          </p:nvPr>
        </p:nvSpPr>
        <p:spPr>
          <a:xfrm>
            <a:off x="373711" y="128083"/>
            <a:ext cx="3670388" cy="5398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solidFill>
                  <a:schemeClr val="bg1"/>
                </a:solidFill>
              </a:rPr>
              <a:t>Model / Results</a:t>
            </a:r>
            <a:endParaRPr sz="3600" u="sng" dirty="0">
              <a:solidFill>
                <a:schemeClr val="bg1"/>
              </a:solidFill>
            </a:endParaRPr>
          </a:p>
        </p:txBody>
      </p:sp>
      <p:sp>
        <p:nvSpPr>
          <p:cNvPr id="6" name="Google Shape;96;p18">
            <a:extLst>
              <a:ext uri="{FF2B5EF4-FFF2-40B4-BE49-F238E27FC236}">
                <a16:creationId xmlns:a16="http://schemas.microsoft.com/office/drawing/2014/main" id="{38A6A83F-A636-404C-8089-EF7431CD71D0}"/>
              </a:ext>
            </a:extLst>
          </p:cNvPr>
          <p:cNvSpPr txBox="1">
            <a:spLocks/>
          </p:cNvSpPr>
          <p:nvPr/>
        </p:nvSpPr>
        <p:spPr>
          <a:xfrm>
            <a:off x="162638" y="4408525"/>
            <a:ext cx="4018199" cy="411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ria Serif"/>
              <a:buNone/>
              <a:defRPr sz="3200" b="1" i="0" u="none" strike="noStrike" cap="none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Testing Accuracy:   .651</a:t>
            </a:r>
          </a:p>
        </p:txBody>
      </p:sp>
      <p:sp>
        <p:nvSpPr>
          <p:cNvPr id="12" name="Google Shape;104;p19">
            <a:extLst>
              <a:ext uri="{FF2B5EF4-FFF2-40B4-BE49-F238E27FC236}">
                <a16:creationId xmlns:a16="http://schemas.microsoft.com/office/drawing/2014/main" id="{17612D9F-9CEB-9342-803D-9D9216A7009B}"/>
              </a:ext>
            </a:extLst>
          </p:cNvPr>
          <p:cNvSpPr txBox="1">
            <a:spLocks/>
          </p:cNvSpPr>
          <p:nvPr/>
        </p:nvSpPr>
        <p:spPr>
          <a:xfrm>
            <a:off x="242911" y="734972"/>
            <a:ext cx="4018200" cy="3673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◺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2000" dirty="0">
                <a:solidFill>
                  <a:schemeClr val="bg1"/>
                </a:solidFill>
              </a:rPr>
              <a:t>4 2D pooling layers</a:t>
            </a: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2000" dirty="0">
                <a:solidFill>
                  <a:schemeClr val="bg1"/>
                </a:solidFill>
              </a:rPr>
              <a:t>3 dropout layers</a:t>
            </a: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2000" dirty="0">
                <a:solidFill>
                  <a:schemeClr val="bg1"/>
                </a:solidFill>
              </a:rPr>
              <a:t>Loss function: Binary </a:t>
            </a:r>
            <a:r>
              <a:rPr lang="en-US" sz="2000" dirty="0" err="1">
                <a:solidFill>
                  <a:schemeClr val="bg1"/>
                </a:solidFill>
              </a:rPr>
              <a:t>Crossentropy</a:t>
            </a:r>
            <a:r>
              <a:rPr lang="en-US" sz="2000" dirty="0">
                <a:solidFill>
                  <a:schemeClr val="bg1"/>
                </a:solidFill>
              </a:rPr>
              <a:t> since there are only two label classes: Pit and Not Pit</a:t>
            </a: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2000" dirty="0">
                <a:solidFill>
                  <a:schemeClr val="bg1"/>
                </a:solidFill>
              </a:rPr>
              <a:t>Validation data = Test data</a:t>
            </a: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r>
              <a:rPr lang="en-US" sz="2000" dirty="0">
                <a:solidFill>
                  <a:schemeClr val="bg1"/>
                </a:solidFill>
              </a:rPr>
              <a:t>Batch size = 16</a:t>
            </a:r>
          </a:p>
          <a:p>
            <a:pPr marL="0" indent="0">
              <a:spcAft>
                <a:spcPts val="600"/>
              </a:spcAft>
              <a:buFont typeface="Inria Sans Light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2EAE3A-62C5-DB46-A6B7-89AC2AAB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76" y="161614"/>
            <a:ext cx="3579758" cy="48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0677"/>
      </p:ext>
    </p:extLst>
  </p:cSld>
  <p:clrMapOvr>
    <a:masterClrMapping/>
  </p:clrMapOvr>
</p:sld>
</file>

<file path=ppt/theme/theme1.xml><?xml version="1.0" encoding="utf-8"?>
<a:theme xmlns:a="http://schemas.openxmlformats.org/drawingml/2006/main" name="Adrian template">
  <a:themeElements>
    <a:clrScheme name="Custom 347">
      <a:dk1>
        <a:srgbClr val="424650"/>
      </a:dk1>
      <a:lt1>
        <a:srgbClr val="FFFFFF"/>
      </a:lt1>
      <a:dk2>
        <a:srgbClr val="878A96"/>
      </a:dk2>
      <a:lt2>
        <a:srgbClr val="F6F6F5"/>
      </a:lt2>
      <a:accent1>
        <a:srgbClr val="ABB4B8"/>
      </a:accent1>
      <a:accent2>
        <a:srgbClr val="D6DAE0"/>
      </a:accent2>
      <a:accent3>
        <a:srgbClr val="E7ECF0"/>
      </a:accent3>
      <a:accent4>
        <a:srgbClr val="A99282"/>
      </a:accent4>
      <a:accent5>
        <a:srgbClr val="D1B8B0"/>
      </a:accent5>
      <a:accent6>
        <a:srgbClr val="DBCEC4"/>
      </a:accent6>
      <a:hlink>
        <a:srgbClr val="7E87A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5943</TotalTime>
  <Words>511</Words>
  <Application>Microsoft Macintosh PowerPoint</Application>
  <PresentationFormat>On-screen Show (16:9)</PresentationFormat>
  <Paragraphs>80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Inria Sans Light</vt:lpstr>
      <vt:lpstr>Arial</vt:lpstr>
      <vt:lpstr>Courier New</vt:lpstr>
      <vt:lpstr>Baloo</vt:lpstr>
      <vt:lpstr>Inria Serif</vt:lpstr>
      <vt:lpstr>Adrian template</vt:lpstr>
      <vt:lpstr>Pitbull Pic</vt:lpstr>
      <vt:lpstr>Agenda</vt:lpstr>
      <vt:lpstr>PowerPoint Presentation</vt:lpstr>
      <vt:lpstr>Data Acquisition </vt:lpstr>
      <vt:lpstr>PowerPoint Presentation</vt:lpstr>
      <vt:lpstr>PowerPoint Presentation</vt:lpstr>
      <vt:lpstr>PowerPoint Presentation</vt:lpstr>
      <vt:lpstr>RoboFlow: Data Augmentation</vt:lpstr>
      <vt:lpstr>Model / Results</vt:lpstr>
      <vt:lpstr>Conclusions and Future Work</vt:lpstr>
      <vt:lpstr>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Pitbull Pic</dc:title>
  <cp:lastModifiedBy>Jenny James</cp:lastModifiedBy>
  <cp:revision>59</cp:revision>
  <dcterms:modified xsi:type="dcterms:W3CDTF">2020-10-12T17:12:49Z</dcterms:modified>
</cp:coreProperties>
</file>